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996C-1C83-46EC-B3F4-F7C7AD475038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36D42-FD98-4352-827F-49CB83C2F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1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6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202408" y="178595"/>
            <a:ext cx="11775281" cy="1339453"/>
          </a:xfrm>
          <a:prstGeom prst="rect">
            <a:avLst/>
          </a:prstGeom>
          <a:solidFill>
            <a:srgbClr val="8665E9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6" y="1607344"/>
            <a:ext cx="9810751" cy="4679156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buClr>
                <a:srgbClr val="8665E9"/>
              </a:buClr>
            </a:lvl1pPr>
            <a:lvl2pPr>
              <a:spcBef>
                <a:spcPts val="1687"/>
              </a:spcBef>
              <a:buClr>
                <a:srgbClr val="8665E9"/>
              </a:buClr>
            </a:lvl2pPr>
            <a:lvl3pPr>
              <a:spcBef>
                <a:spcPts val="1687"/>
              </a:spcBef>
              <a:buClr>
                <a:srgbClr val="8665E9"/>
              </a:buClr>
            </a:lvl3pPr>
            <a:lvl4pPr>
              <a:spcBef>
                <a:spcPts val="1687"/>
              </a:spcBef>
              <a:buClr>
                <a:srgbClr val="8665E9"/>
              </a:buClr>
            </a:lvl4pPr>
            <a:lvl5pPr>
              <a:spcBef>
                <a:spcPts val="1687"/>
              </a:spcBef>
              <a:buClr>
                <a:srgbClr val="8665E9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9149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8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0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0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7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8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DB18E-D653-4436-A92F-1CDF5C43A550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F5A6-14D5-4D33-AC7C-38ABFDFFA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ine"/>
          <p:cNvSpPr/>
          <p:nvPr/>
        </p:nvSpPr>
        <p:spPr>
          <a:xfrm flipV="1">
            <a:off x="3500835" y="1590675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2" name="Line"/>
          <p:cNvSpPr/>
          <p:nvPr/>
        </p:nvSpPr>
        <p:spPr>
          <a:xfrm>
            <a:off x="3500835" y="4876801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3" name="[R]"/>
          <p:cNvSpPr txBox="1"/>
          <p:nvPr/>
        </p:nvSpPr>
        <p:spPr>
          <a:xfrm>
            <a:off x="5669756" y="5104205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44" name="Line"/>
          <p:cNvSpPr/>
          <p:nvPr/>
        </p:nvSpPr>
        <p:spPr>
          <a:xfrm>
            <a:off x="4419601" y="1752600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5" name="Line"/>
          <p:cNvSpPr/>
          <p:nvPr/>
        </p:nvSpPr>
        <p:spPr>
          <a:xfrm>
            <a:off x="3508772" y="3886200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6" name="Circle"/>
          <p:cNvSpPr/>
          <p:nvPr/>
        </p:nvSpPr>
        <p:spPr>
          <a:xfrm>
            <a:off x="4499968" y="3810002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7" name="R*"/>
          <p:cNvSpPr txBox="1"/>
          <p:nvPr/>
        </p:nvSpPr>
        <p:spPr>
          <a:xfrm>
            <a:off x="4205289" y="4829172"/>
            <a:ext cx="99119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50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516"/>
              <a:t>R*</a:t>
            </a:r>
          </a:p>
        </p:txBody>
      </p:sp>
      <p:sp>
        <p:nvSpPr>
          <p:cNvPr id="448" name="Line"/>
          <p:cNvSpPr/>
          <p:nvPr/>
        </p:nvSpPr>
        <p:spPr>
          <a:xfrm>
            <a:off x="4571405" y="3886201"/>
            <a:ext cx="1588" cy="910829"/>
          </a:xfrm>
          <a:prstGeom prst="line">
            <a:avLst/>
          </a:prstGeom>
          <a:ln w="12700">
            <a:solidFill>
              <a:srgbClr val="FFAA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9" name="growth"/>
          <p:cNvSpPr txBox="1"/>
          <p:nvPr/>
        </p:nvSpPr>
        <p:spPr>
          <a:xfrm>
            <a:off x="8314284" y="1404612"/>
            <a:ext cx="1118769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growth</a:t>
            </a:r>
          </a:p>
        </p:txBody>
      </p:sp>
      <p:sp>
        <p:nvSpPr>
          <p:cNvPr id="450" name="loss"/>
          <p:cNvSpPr txBox="1"/>
          <p:nvPr/>
        </p:nvSpPr>
        <p:spPr>
          <a:xfrm>
            <a:off x="8223029" y="3628105"/>
            <a:ext cx="628378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loss</a:t>
            </a:r>
          </a:p>
        </p:txBody>
      </p:sp>
      <p:sp>
        <p:nvSpPr>
          <p:cNvPr id="451" name="Growth rate dN/Ndt"/>
          <p:cNvSpPr txBox="1"/>
          <p:nvPr/>
        </p:nvSpPr>
        <p:spPr>
          <a:xfrm rot="16200000">
            <a:off x="1633538" y="2761102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6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R* Principle</a:t>
            </a:r>
          </a:p>
        </p:txBody>
      </p:sp>
    </p:spTree>
    <p:extLst>
      <p:ext uri="{BB962C8B-B14F-4D97-AF65-F5344CB8AC3E}">
        <p14:creationId xmlns:p14="http://schemas.microsoft.com/office/powerpoint/2010/main" val="17451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ine"/>
          <p:cNvSpPr/>
          <p:nvPr/>
        </p:nvSpPr>
        <p:spPr>
          <a:xfrm flipV="1">
            <a:off x="3500835" y="1590675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2" name="Line"/>
          <p:cNvSpPr/>
          <p:nvPr/>
        </p:nvSpPr>
        <p:spPr>
          <a:xfrm>
            <a:off x="3500835" y="4876801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3" name="[R]"/>
          <p:cNvSpPr txBox="1"/>
          <p:nvPr/>
        </p:nvSpPr>
        <p:spPr>
          <a:xfrm>
            <a:off x="5669756" y="5104205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44" name="Line"/>
          <p:cNvSpPr/>
          <p:nvPr/>
        </p:nvSpPr>
        <p:spPr>
          <a:xfrm>
            <a:off x="4419601" y="1752600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5" name="Line"/>
          <p:cNvSpPr/>
          <p:nvPr/>
        </p:nvSpPr>
        <p:spPr>
          <a:xfrm>
            <a:off x="3508772" y="3886200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6" name="Circle"/>
          <p:cNvSpPr/>
          <p:nvPr/>
        </p:nvSpPr>
        <p:spPr>
          <a:xfrm>
            <a:off x="4499968" y="3810002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7" name="R*"/>
          <p:cNvSpPr txBox="1"/>
          <p:nvPr/>
        </p:nvSpPr>
        <p:spPr>
          <a:xfrm>
            <a:off x="4205289" y="4829172"/>
            <a:ext cx="99119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50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516"/>
              <a:t>R*</a:t>
            </a:r>
          </a:p>
        </p:txBody>
      </p:sp>
      <p:sp>
        <p:nvSpPr>
          <p:cNvPr id="448" name="Line"/>
          <p:cNvSpPr/>
          <p:nvPr/>
        </p:nvSpPr>
        <p:spPr>
          <a:xfrm>
            <a:off x="4571405" y="3886201"/>
            <a:ext cx="1588" cy="910829"/>
          </a:xfrm>
          <a:prstGeom prst="line">
            <a:avLst/>
          </a:prstGeom>
          <a:ln w="12700">
            <a:solidFill>
              <a:srgbClr val="FFAA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9" name="growth"/>
          <p:cNvSpPr txBox="1"/>
          <p:nvPr/>
        </p:nvSpPr>
        <p:spPr>
          <a:xfrm>
            <a:off x="8314284" y="1404612"/>
            <a:ext cx="1118769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growth</a:t>
            </a:r>
          </a:p>
        </p:txBody>
      </p:sp>
      <p:sp>
        <p:nvSpPr>
          <p:cNvPr id="450" name="loss"/>
          <p:cNvSpPr txBox="1"/>
          <p:nvPr/>
        </p:nvSpPr>
        <p:spPr>
          <a:xfrm>
            <a:off x="8223029" y="3628105"/>
            <a:ext cx="628378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loss</a:t>
            </a:r>
          </a:p>
        </p:txBody>
      </p:sp>
      <p:sp>
        <p:nvSpPr>
          <p:cNvPr id="451" name="Growth rate dN/Ndt"/>
          <p:cNvSpPr txBox="1"/>
          <p:nvPr/>
        </p:nvSpPr>
        <p:spPr>
          <a:xfrm rot="16200000">
            <a:off x="1633538" y="2761102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6345" y="152400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Two ‘parts’ of the Niche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889536" y="3706172"/>
            <a:ext cx="780221" cy="2816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839970" y="4054276"/>
            <a:ext cx="829787" cy="1661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21119" y="3557380"/>
            <a:ext cx="289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‘Impact’ Niche</a:t>
            </a:r>
          </a:p>
          <a:p>
            <a:r>
              <a:rPr lang="en-US" dirty="0"/>
              <a:t>(Elton—what a species does)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239776" y="2995938"/>
            <a:ext cx="296511" cy="72377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52776" y="2264711"/>
            <a:ext cx="4445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 Niche </a:t>
            </a:r>
          </a:p>
          <a:p>
            <a:r>
              <a:rPr lang="en-US" dirty="0"/>
              <a:t>(Grinnell, Hutchinson—what a species needs)</a:t>
            </a:r>
          </a:p>
        </p:txBody>
      </p:sp>
    </p:spTree>
    <p:extLst>
      <p:ext uri="{BB962C8B-B14F-4D97-AF65-F5344CB8AC3E}">
        <p14:creationId xmlns:p14="http://schemas.microsoft.com/office/powerpoint/2010/main" val="3731217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3646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3646344" y="4223466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5815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4565110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3654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4645477" y="3156667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4716914" y="3232866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1779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8288789" y="20022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3957892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3654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4109696" y="3340618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3843790" y="4258232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4190062" y="3493017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7860164" y="87298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4440094" y="4288592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6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R* Principle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714356" y="5071471"/>
            <a:ext cx="8451850" cy="915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dirty="0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 dirty="0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2666205" y="6330282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</p:spTree>
    <p:extLst>
      <p:ext uri="{BB962C8B-B14F-4D97-AF65-F5344CB8AC3E}">
        <p14:creationId xmlns:p14="http://schemas.microsoft.com/office/powerpoint/2010/main" val="4259372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3646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3646344" y="4223466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5815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4565110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3654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4733385" y="3158551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4716914" y="3232866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1779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8288789" y="20022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3957892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3654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4109696" y="3340618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3843790" y="4258232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4190062" y="3493017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7860164" y="87298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4440094" y="4288592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0328" y="5147928"/>
            <a:ext cx="7718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Requirement Niche&gt;&gt;Impact Niche </a:t>
            </a:r>
          </a:p>
          <a:p>
            <a:r>
              <a:rPr lang="en-US" sz="4000" b="1" dirty="0"/>
              <a:t>When only one resource…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38666" y="3468196"/>
            <a:ext cx="673064" cy="534"/>
          </a:xfrm>
          <a:prstGeom prst="straightConnector1">
            <a:avLst/>
          </a:prstGeom>
          <a:ln w="349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440093" y="3199688"/>
            <a:ext cx="673064" cy="534"/>
          </a:xfrm>
          <a:prstGeom prst="straightConnector1">
            <a:avLst/>
          </a:prstGeom>
          <a:ln w="317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008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03"/>
          <a:stretch>
            <a:fillRect/>
          </a:stretch>
        </p:blipFill>
        <p:spPr bwMode="auto">
          <a:xfrm>
            <a:off x="1524000" y="216359"/>
            <a:ext cx="4053058" cy="28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04349" y="3029259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1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330082" y="1184519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 2</a:t>
            </a:r>
          </a:p>
        </p:txBody>
      </p:sp>
      <p:pic>
        <p:nvPicPr>
          <p:cNvPr id="6" name="droppedImage.png" descr="droppedImage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2667001"/>
            <a:ext cx="5123673" cy="396716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6400800" y="300334"/>
            <a:ext cx="3961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But what about when &gt;1 resource?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(nitrogen, phosphorus, light, water, </a:t>
            </a:r>
            <a:r>
              <a:rPr lang="en-US" b="1" dirty="0" err="1">
                <a:solidFill>
                  <a:srgbClr val="FF0000"/>
                </a:solidFill>
              </a:rPr>
              <a:t>etc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1933" y="373380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1972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22976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Tilman</a:t>
            </a:r>
            <a:r>
              <a:rPr lang="en-US" dirty="0"/>
              <a:t> 1982</a:t>
            </a:r>
          </a:p>
        </p:txBody>
      </p:sp>
    </p:spTree>
    <p:extLst>
      <p:ext uri="{BB962C8B-B14F-4D97-AF65-F5344CB8AC3E}">
        <p14:creationId xmlns:p14="http://schemas.microsoft.com/office/powerpoint/2010/main" val="274853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6248400" y="1479552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6248400" y="4724401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7443789" y="4868903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5028010" y="2752369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9410700" y="3295790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 dirty="0"/>
              <a:t>A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6646864" y="1511102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85565" y="253594"/>
            <a:ext cx="821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Building a Zero Net Growth Isocline (ZNGI): Essential Resources</a:t>
            </a:r>
          </a:p>
          <a:p>
            <a:pPr algn="ctr"/>
            <a:r>
              <a:rPr lang="en-US" sz="2400" b="1" dirty="0"/>
              <a:t>(Requirement Niche in 2 Dimensions)</a:t>
            </a:r>
          </a:p>
        </p:txBody>
      </p:sp>
      <p:sp>
        <p:nvSpPr>
          <p:cNvPr id="2" name="Rectangle 1"/>
          <p:cNvSpPr/>
          <p:nvPr/>
        </p:nvSpPr>
        <p:spPr>
          <a:xfrm>
            <a:off x="6741121" y="1546484"/>
            <a:ext cx="2669579" cy="19202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Inside requirement Niche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6758" y="4130625"/>
            <a:ext cx="273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Outside requirement Niche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038" y="4884125"/>
            <a:ext cx="2682478" cy="1640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1427" y="6228438"/>
            <a:ext cx="644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R1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562" y="1632499"/>
            <a:ext cx="2682478" cy="14897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007951" y="2825710"/>
            <a:ext cx="644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0400" y="3564932"/>
            <a:ext cx="3962400" cy="222626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67001" y="2514600"/>
            <a:ext cx="3979863" cy="15240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71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4648200" y="2089152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4648200" y="5334001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5843589" y="5478503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5046664" y="2120702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205883" y="569408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The Impact Vector</a:t>
            </a:r>
          </a:p>
          <a:p>
            <a:pPr algn="ctr"/>
            <a:r>
              <a:rPr lang="en-US" sz="2400" b="1" dirty="0"/>
              <a:t>(the impact niche in 2 dimensions)</a:t>
            </a:r>
          </a:p>
        </p:txBody>
      </p:sp>
      <p:sp>
        <p:nvSpPr>
          <p:cNvPr id="20" name="Line"/>
          <p:cNvSpPr/>
          <p:nvPr/>
        </p:nvSpPr>
        <p:spPr>
          <a:xfrm flipV="1">
            <a:off x="4749204" y="4076027"/>
            <a:ext cx="391716" cy="339924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1" name="Line"/>
          <p:cNvSpPr/>
          <p:nvPr/>
        </p:nvSpPr>
        <p:spPr>
          <a:xfrm flipV="1">
            <a:off x="5092699" y="3048000"/>
            <a:ext cx="1384301" cy="1126532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2" name="Line"/>
          <p:cNvSpPr/>
          <p:nvPr/>
        </p:nvSpPr>
        <p:spPr>
          <a:xfrm flipV="1">
            <a:off x="5046664" y="2667000"/>
            <a:ext cx="796925" cy="14582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3" name="Line"/>
          <p:cNvSpPr/>
          <p:nvPr/>
        </p:nvSpPr>
        <p:spPr>
          <a:xfrm flipV="1">
            <a:off x="5140920" y="3657600"/>
            <a:ext cx="1640880" cy="4676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5" name="[R2]"/>
          <p:cNvSpPr txBox="1"/>
          <p:nvPr/>
        </p:nvSpPr>
        <p:spPr>
          <a:xfrm>
            <a:off x="3513832" y="334198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8061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4081264" y="1932981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4081264" y="5177830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5276653" y="5322332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2860874" y="320579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7243564" y="3749219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7243564" y="435643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80" name="B only"/>
          <p:cNvSpPr txBox="1"/>
          <p:nvPr/>
        </p:nvSpPr>
        <p:spPr>
          <a:xfrm>
            <a:off x="5487789" y="404429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6059290" y="240599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391" dirty="0"/>
              <a:t>???</a:t>
            </a:r>
            <a:endParaRPr sz="2391" dirty="0"/>
          </a:p>
        </p:txBody>
      </p:sp>
      <p:grpSp>
        <p:nvGrpSpPr>
          <p:cNvPr id="484" name="Group"/>
          <p:cNvGrpSpPr/>
          <p:nvPr/>
        </p:nvGrpSpPr>
        <p:grpSpPr>
          <a:xfrm>
            <a:off x="5208391" y="1946673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4479728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4023519" y="247802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5078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" name="TextBox 2"/>
          <p:cNvSpPr txBox="1"/>
          <p:nvPr/>
        </p:nvSpPr>
        <p:spPr>
          <a:xfrm>
            <a:off x="3408307" y="431613"/>
            <a:ext cx="448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Two Species ZNGIs (Coexistence?)</a:t>
            </a:r>
          </a:p>
        </p:txBody>
      </p:sp>
    </p:spTree>
    <p:extLst>
      <p:ext uri="{BB962C8B-B14F-4D97-AF65-F5344CB8AC3E}">
        <p14:creationId xmlns:p14="http://schemas.microsoft.com/office/powerpoint/2010/main" val="3710139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4081264" y="1932981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4081264" y="5177830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5276653" y="5322332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2860874" y="320579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7243564" y="3749219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7243564" y="435643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78" name="Line"/>
          <p:cNvSpPr/>
          <p:nvPr/>
        </p:nvSpPr>
        <p:spPr>
          <a:xfrm>
            <a:off x="4395589" y="1890118"/>
            <a:ext cx="2835276" cy="213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1" y="0"/>
                </a:moveTo>
                <a:lnTo>
                  <a:pt x="581" y="21600"/>
                </a:lnTo>
                <a:lnTo>
                  <a:pt x="5805" y="21600"/>
                </a:lnTo>
                <a:lnTo>
                  <a:pt x="21600" y="13146"/>
                </a:lnTo>
                <a:lnTo>
                  <a:pt x="21382" y="595"/>
                </a:lnTo>
                <a:lnTo>
                  <a:pt x="0" y="771"/>
                </a:lnTo>
              </a:path>
            </a:pathLst>
          </a:custGeom>
          <a:solidFill>
            <a:srgbClr val="38D5FF"/>
          </a:solidFill>
          <a:ln w="762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79" name="Line"/>
          <p:cNvSpPr/>
          <p:nvPr/>
        </p:nvSpPr>
        <p:spPr>
          <a:xfrm>
            <a:off x="5247681" y="1977431"/>
            <a:ext cx="2105025" cy="27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002"/>
                </a:moveTo>
                <a:lnTo>
                  <a:pt x="0" y="21002"/>
                </a:lnTo>
                <a:lnTo>
                  <a:pt x="0" y="15620"/>
                </a:lnTo>
                <a:lnTo>
                  <a:pt x="9128" y="110"/>
                </a:lnTo>
                <a:lnTo>
                  <a:pt x="20221" y="0"/>
                </a:lnTo>
                <a:lnTo>
                  <a:pt x="20823" y="21600"/>
                </a:lnTo>
              </a:path>
            </a:pathLst>
          </a:custGeom>
          <a:solidFill>
            <a:srgbClr val="FFD6D5">
              <a:alpha val="50000"/>
            </a:srgbClr>
          </a:solidFill>
          <a:ln w="127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80" name="B only"/>
          <p:cNvSpPr txBox="1"/>
          <p:nvPr/>
        </p:nvSpPr>
        <p:spPr>
          <a:xfrm>
            <a:off x="5487789" y="404429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6059290" y="240599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&amp; B</a:t>
            </a:r>
          </a:p>
        </p:txBody>
      </p:sp>
      <p:grpSp>
        <p:nvGrpSpPr>
          <p:cNvPr id="484" name="Group"/>
          <p:cNvGrpSpPr/>
          <p:nvPr/>
        </p:nvGrpSpPr>
        <p:grpSpPr>
          <a:xfrm>
            <a:off x="5208391" y="1946673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4479728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4023519" y="247802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5078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cxnSp>
        <p:nvCxnSpPr>
          <p:cNvPr id="3" name="Straight Arrow Connector 2"/>
          <p:cNvCxnSpPr>
            <a:stCxn id="489" idx="3"/>
          </p:cNvCxnSpPr>
          <p:nvPr/>
        </p:nvCxnSpPr>
        <p:spPr>
          <a:xfrm flipH="1">
            <a:off x="4792267" y="4118304"/>
            <a:ext cx="319751" cy="255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89" idx="3"/>
          </p:cNvCxnSpPr>
          <p:nvPr/>
        </p:nvCxnSpPr>
        <p:spPr>
          <a:xfrm flipH="1">
            <a:off x="4876009" y="4118304"/>
            <a:ext cx="236009" cy="37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ne"/>
          <p:cNvSpPr/>
          <p:nvPr/>
        </p:nvSpPr>
        <p:spPr>
          <a:xfrm flipV="1">
            <a:off x="4426150" y="4705945"/>
            <a:ext cx="732235" cy="285750"/>
          </a:xfrm>
          <a:prstGeom prst="line">
            <a:avLst/>
          </a:prstGeom>
          <a:ln w="50800" cap="rnd">
            <a:solidFill>
              <a:srgbClr val="E32400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9" name="Line"/>
          <p:cNvSpPr/>
          <p:nvPr/>
        </p:nvSpPr>
        <p:spPr>
          <a:xfrm flipV="1">
            <a:off x="4256485" y="4098728"/>
            <a:ext cx="196453" cy="660797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5" name="TextBox 24"/>
          <p:cNvSpPr txBox="1"/>
          <p:nvPr/>
        </p:nvSpPr>
        <p:spPr>
          <a:xfrm>
            <a:off x="3164210" y="431613"/>
            <a:ext cx="4972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Coexistence Requires Joint Trade-Offs</a:t>
            </a:r>
          </a:p>
        </p:txBody>
      </p:sp>
    </p:spTree>
    <p:extLst>
      <p:ext uri="{BB962C8B-B14F-4D97-AF65-F5344CB8AC3E}">
        <p14:creationId xmlns:p14="http://schemas.microsoft.com/office/powerpoint/2010/main" val="2959558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4081264" y="1932981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4081264" y="5177830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5276653" y="5322332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2860874" y="320579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7243564" y="3749219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7243564" y="435643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78" name="Line"/>
          <p:cNvSpPr/>
          <p:nvPr/>
        </p:nvSpPr>
        <p:spPr>
          <a:xfrm>
            <a:off x="4395589" y="1890118"/>
            <a:ext cx="2835276" cy="213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1" y="0"/>
                </a:moveTo>
                <a:lnTo>
                  <a:pt x="581" y="21600"/>
                </a:lnTo>
                <a:lnTo>
                  <a:pt x="5805" y="21600"/>
                </a:lnTo>
                <a:lnTo>
                  <a:pt x="21600" y="13146"/>
                </a:lnTo>
                <a:lnTo>
                  <a:pt x="21382" y="595"/>
                </a:lnTo>
                <a:lnTo>
                  <a:pt x="0" y="771"/>
                </a:lnTo>
              </a:path>
            </a:pathLst>
          </a:custGeom>
          <a:solidFill>
            <a:srgbClr val="38D5FF"/>
          </a:solidFill>
          <a:ln w="762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79" name="Line"/>
          <p:cNvSpPr/>
          <p:nvPr/>
        </p:nvSpPr>
        <p:spPr>
          <a:xfrm>
            <a:off x="5247681" y="1977431"/>
            <a:ext cx="2105025" cy="27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002"/>
                </a:moveTo>
                <a:lnTo>
                  <a:pt x="0" y="21002"/>
                </a:lnTo>
                <a:lnTo>
                  <a:pt x="0" y="15620"/>
                </a:lnTo>
                <a:lnTo>
                  <a:pt x="9128" y="110"/>
                </a:lnTo>
                <a:lnTo>
                  <a:pt x="20221" y="0"/>
                </a:lnTo>
                <a:lnTo>
                  <a:pt x="20823" y="21600"/>
                </a:lnTo>
              </a:path>
            </a:pathLst>
          </a:custGeom>
          <a:solidFill>
            <a:srgbClr val="FFD6D5">
              <a:alpha val="50000"/>
            </a:srgbClr>
          </a:solidFill>
          <a:ln w="127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80" name="B only"/>
          <p:cNvSpPr txBox="1"/>
          <p:nvPr/>
        </p:nvSpPr>
        <p:spPr>
          <a:xfrm>
            <a:off x="5487789" y="404429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5854107" y="2201730"/>
            <a:ext cx="1384102" cy="1175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 dirty="0"/>
              <a:t>A </a:t>
            </a:r>
            <a:r>
              <a:rPr lang="en-US" sz="2391" dirty="0"/>
              <a:t>or</a:t>
            </a:r>
            <a:r>
              <a:rPr sz="2391" dirty="0"/>
              <a:t> B</a:t>
            </a:r>
            <a:endParaRPr lang="en-US" sz="2391" dirty="0"/>
          </a:p>
          <a:p>
            <a:r>
              <a:rPr lang="en-US" sz="2391" dirty="0"/>
              <a:t>(priority effects)</a:t>
            </a:r>
            <a:endParaRPr sz="2391" dirty="0"/>
          </a:p>
        </p:txBody>
      </p:sp>
      <p:grpSp>
        <p:nvGrpSpPr>
          <p:cNvPr id="484" name="Group"/>
          <p:cNvGrpSpPr/>
          <p:nvPr/>
        </p:nvGrpSpPr>
        <p:grpSpPr>
          <a:xfrm>
            <a:off x="5208391" y="1946673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4479728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4023519" y="247802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5078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cxnSp>
        <p:nvCxnSpPr>
          <p:cNvPr id="3" name="Straight Arrow Connector 2"/>
          <p:cNvCxnSpPr>
            <a:stCxn id="489" idx="3"/>
          </p:cNvCxnSpPr>
          <p:nvPr/>
        </p:nvCxnSpPr>
        <p:spPr>
          <a:xfrm flipH="1">
            <a:off x="4935599" y="4118304"/>
            <a:ext cx="176418" cy="366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89" idx="3"/>
          </p:cNvCxnSpPr>
          <p:nvPr/>
        </p:nvCxnSpPr>
        <p:spPr>
          <a:xfrm flipH="1">
            <a:off x="4724401" y="4118304"/>
            <a:ext cx="387617" cy="23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ne"/>
          <p:cNvSpPr/>
          <p:nvPr/>
        </p:nvSpPr>
        <p:spPr>
          <a:xfrm flipV="1">
            <a:off x="4935600" y="4705945"/>
            <a:ext cx="222785" cy="339527"/>
          </a:xfrm>
          <a:prstGeom prst="line">
            <a:avLst/>
          </a:prstGeom>
          <a:ln w="50800" cap="rnd">
            <a:solidFill>
              <a:srgbClr val="E32400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9" name="Line"/>
          <p:cNvSpPr/>
          <p:nvPr/>
        </p:nvSpPr>
        <p:spPr>
          <a:xfrm flipV="1">
            <a:off x="4081265" y="4013995"/>
            <a:ext cx="465535" cy="1752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7" name="TextBox 26"/>
          <p:cNvSpPr txBox="1"/>
          <p:nvPr/>
        </p:nvSpPr>
        <p:spPr>
          <a:xfrm>
            <a:off x="2362200" y="5981719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When impact vectors are reversed (species has greater impact on resource least limiting)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67001" y="499904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Unstable Coexistence and Priority Effects</a:t>
            </a:r>
          </a:p>
        </p:txBody>
      </p:sp>
    </p:spTree>
    <p:extLst>
      <p:ext uri="{BB962C8B-B14F-4D97-AF65-F5344CB8AC3E}">
        <p14:creationId xmlns:p14="http://schemas.microsoft.com/office/powerpoint/2010/main" val="1786309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3801" y="3200400"/>
            <a:ext cx="57260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Lecture 2: Biodiversity Maintenance: </a:t>
            </a:r>
          </a:p>
          <a:p>
            <a:r>
              <a:rPr lang="en-US" sz="2800" b="1" dirty="0" smtClean="0"/>
              <a:t>Mechanisms and </a:t>
            </a:r>
            <a:r>
              <a:rPr lang="en-US" sz="2800" b="1" dirty="0" err="1" smtClean="0"/>
              <a:t>Metacommunities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27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2819401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1822451" y="339206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02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5224463" y="614449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191000" y="3590502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94220" y="90516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Species can’t be too similar……</a:t>
            </a:r>
          </a:p>
          <a:p>
            <a:r>
              <a:rPr lang="en-US" sz="3200" b="1" dirty="0"/>
              <a:t>		….but, they also can’t be too different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4449" y="1752601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78648" y="1752601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41147" y="1392437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 err="1"/>
              <a:t>Chesson’s</a:t>
            </a:r>
            <a:r>
              <a:rPr lang="en-US" sz="2800" b="1" dirty="0"/>
              <a:t> (2000)  General Theory of Coexistence</a:t>
            </a:r>
          </a:p>
          <a:p>
            <a:endParaRPr lang="en-US" sz="2800" b="1" dirty="0"/>
          </a:p>
          <a:p>
            <a:r>
              <a:rPr lang="en-US" sz="2800" b="1" dirty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70C0"/>
                </a:solidFill>
              </a:rPr>
              <a:t>Stabilizing</a:t>
            </a:r>
            <a:r>
              <a:rPr lang="en-US" sz="2800" b="1" dirty="0"/>
              <a:t> Mechanisms</a:t>
            </a:r>
            <a:r>
              <a:rPr lang="en-US" sz="2800" b="1" dirty="0">
                <a:sym typeface="Wingdings" pitchFamily="2" charset="2"/>
              </a:rPr>
              <a:t> (Can’t be too similar)</a:t>
            </a:r>
          </a:p>
          <a:p>
            <a:r>
              <a:rPr lang="en-US" sz="2800" b="1" dirty="0">
                <a:sym typeface="Wingdings" pitchFamily="2" charset="2"/>
              </a:rPr>
              <a:t>	-Niche differences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>
                <a:sym typeface="Wingdings" pitchFamily="2" charset="2"/>
              </a:rPr>
              <a:t> Mechanisms (Can’t be too different)</a:t>
            </a:r>
            <a:br>
              <a:rPr lang="en-US" sz="2800" b="1" dirty="0">
                <a:sym typeface="Wingdings" pitchFamily="2" charset="2"/>
              </a:rPr>
            </a:br>
            <a:r>
              <a:rPr lang="en-US" sz="2800" b="1" dirty="0">
                <a:sym typeface="Wingdings" pitchFamily="2" charset="2"/>
              </a:rPr>
              <a:t>	-Fitness differences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/>
              <a:t>	Modern Coexistence Theory (MCT)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400300" y="6144494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709299"/>
            <a:ext cx="4735302" cy="175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600" y="3429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0201" y="3852502"/>
            <a:ext cx="4688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Coexistence: </a:t>
            </a:r>
          </a:p>
          <a:p>
            <a:r>
              <a:rPr lang="en-US" b="1" dirty="0"/>
              <a:t>Intraspecific effects &gt; Interspecific Effects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Priority effects: </a:t>
            </a:r>
          </a:p>
          <a:p>
            <a:r>
              <a:rPr lang="en-US" b="1" dirty="0"/>
              <a:t>Intraspecific effects &lt; Interspecific Effects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Neutral: </a:t>
            </a:r>
          </a:p>
          <a:p>
            <a:r>
              <a:rPr lang="en-US" b="1" dirty="0"/>
              <a:t>Intraspecific effects = Interspecific Effects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248399" y="1692441"/>
            <a:ext cx="405938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246" y="3657600"/>
            <a:ext cx="3216555" cy="265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5523" y="304800"/>
            <a:ext cx="14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Lotka-Volerra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27914" y="991848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Consumer-Resource/Niche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8009" y="31284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Coexistence Theory (MCT)</a:t>
            </a:r>
          </a:p>
        </p:txBody>
      </p:sp>
    </p:spTree>
    <p:extLst>
      <p:ext uri="{BB962C8B-B14F-4D97-AF65-F5344CB8AC3E}">
        <p14:creationId xmlns:p14="http://schemas.microsoft.com/office/powerpoint/2010/main" val="13060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7400" y="228601"/>
            <a:ext cx="410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Other factors that influence coexistence: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2601" y="951369"/>
            <a:ext cx="29359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Simple view:</a:t>
            </a:r>
          </a:p>
          <a:p>
            <a:r>
              <a:rPr lang="en-US" sz="2000" b="1" dirty="0"/>
              <a:t>-1 resource=1 species</a:t>
            </a:r>
          </a:p>
          <a:p>
            <a:r>
              <a:rPr lang="en-US" sz="2000" b="1" dirty="0"/>
              <a:t>-2 resources=2 species</a:t>
            </a:r>
          </a:p>
          <a:p>
            <a:r>
              <a:rPr lang="en-US" sz="2000" b="1" dirty="0"/>
              <a:t>-N resources=N species</a:t>
            </a:r>
          </a:p>
          <a:p>
            <a:endParaRPr lang="en-US" sz="2000" b="1" dirty="0"/>
          </a:p>
          <a:p>
            <a:r>
              <a:rPr lang="en-US" sz="2000" b="1" dirty="0"/>
              <a:t>But often:</a:t>
            </a:r>
          </a:p>
          <a:p>
            <a:r>
              <a:rPr lang="en-US" sz="2000" b="1" dirty="0"/>
              <a:t>-N Resources &lt;&lt; N species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56472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Interactions between them</a:t>
            </a:r>
          </a:p>
          <a:p>
            <a:r>
              <a:rPr lang="en-US" dirty="0"/>
              <a:t>Frequency Dependence, colonization competition  </a:t>
            </a:r>
          </a:p>
          <a:p>
            <a:endParaRPr lang="en-US" dirty="0"/>
          </a:p>
          <a:p>
            <a:r>
              <a:rPr lang="en-US" dirty="0"/>
              <a:t>Space, time and predation</a:t>
            </a:r>
          </a:p>
          <a:p>
            <a:r>
              <a:rPr lang="en-US" dirty="0"/>
              <a:t>	--Janzen-Connell effects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59000" y="444055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Other limiting factors: </a:t>
            </a:r>
          </a:p>
          <a:p>
            <a:endParaRPr lang="en-US" dirty="0"/>
          </a:p>
          <a:p>
            <a:r>
              <a:rPr lang="en-US" b="1" dirty="0"/>
              <a:t>Disturbance/Stress</a:t>
            </a:r>
          </a:p>
          <a:p>
            <a:endParaRPr lang="en-US" dirty="0"/>
          </a:p>
          <a:p>
            <a:r>
              <a:rPr lang="en-US" b="1" dirty="0"/>
              <a:t>Apparent Competition via Shared Predators</a:t>
            </a:r>
          </a:p>
          <a:p>
            <a:endParaRPr lang="en-US" dirty="0"/>
          </a:p>
          <a:p>
            <a:r>
              <a:rPr lang="en-US" b="1" dirty="0"/>
              <a:t>Keystone Predation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9000" y="59742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Time</a:t>
            </a:r>
            <a:r>
              <a:rPr lang="en-US" dirty="0"/>
              <a:t>—Intrinsic and extrinsic </a:t>
            </a:r>
          </a:p>
          <a:p>
            <a:endParaRPr lang="en-US" dirty="0"/>
          </a:p>
          <a:p>
            <a:r>
              <a:rPr lang="en-US" b="1" dirty="0"/>
              <a:t>Space</a:t>
            </a:r>
            <a:r>
              <a:rPr lang="en-US" dirty="0"/>
              <a:t>—Heterogeneity, dispersal</a:t>
            </a:r>
          </a:p>
        </p:txBody>
      </p:sp>
    </p:spTree>
    <p:extLst>
      <p:ext uri="{BB962C8B-B14F-4D97-AF65-F5344CB8AC3E}">
        <p14:creationId xmlns:p14="http://schemas.microsoft.com/office/powerpoint/2010/main" val="7770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9318" y="193667"/>
            <a:ext cx="6194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Adding temporal variation to allow coexistence</a:t>
            </a:r>
          </a:p>
        </p:txBody>
      </p:sp>
      <p:sp>
        <p:nvSpPr>
          <p:cNvPr id="4" name="Hutchinson GE (1961) The paradox of the plankton. American Naturalist 95:137-147"/>
          <p:cNvSpPr txBox="1"/>
          <p:nvPr/>
        </p:nvSpPr>
        <p:spPr>
          <a:xfrm>
            <a:off x="2026040" y="1703458"/>
            <a:ext cx="8456414" cy="3799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Hutchinson GE (1961) The paradox of the plankton. American Naturalist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2013" y="6417922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Riley 1963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4194" y="5124272"/>
            <a:ext cx="380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possibility that these organisms are so nearly equal in their ability to compete that they do not eliminate each other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4141" y="4661617"/>
            <a:ext cx="26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‘Neutral’ Perspective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3549" y="2596754"/>
            <a:ext cx="357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Solution</a:t>
            </a:r>
            <a:r>
              <a:rPr lang="en-US" dirty="0" err="1">
                <a:sym typeface="Wingdings" panose="05000000000000000000" pitchFamily="2" charset="2"/>
              </a:rPr>
              <a:t>Seasonality</a:t>
            </a:r>
            <a:r>
              <a:rPr lang="en-US" dirty="0">
                <a:sym typeface="Wingdings" panose="05000000000000000000" pitchFamily="2" charset="2"/>
              </a:rPr>
              <a:t>/Movement in water </a:t>
            </a:r>
            <a:r>
              <a:rPr lang="en-US" dirty="0" err="1">
                <a:sym typeface="Wingdings" panose="05000000000000000000" pitchFamily="2" charset="2"/>
              </a:rPr>
              <a:t>colume</a:t>
            </a:r>
            <a:r>
              <a:rPr lang="en-US" dirty="0">
                <a:sym typeface="Wingdings" panose="05000000000000000000" pitchFamily="2" charset="2"/>
              </a:rPr>
              <a:t> keeps things from Outcompeting each other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1" y="2590801"/>
            <a:ext cx="3189979" cy="34133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8216" y="838017"/>
            <a:ext cx="6495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Problem</a:t>
            </a:r>
            <a:r>
              <a:rPr lang="en-US" sz="2000" dirty="0" err="1">
                <a:sym typeface="Wingdings" panose="05000000000000000000" pitchFamily="2" charset="2"/>
              </a:rPr>
              <a:t>too</a:t>
            </a:r>
            <a:r>
              <a:rPr lang="en-US" sz="2000" dirty="0">
                <a:sym typeface="Wingdings" panose="05000000000000000000" pitchFamily="2" charset="2"/>
              </a:rPr>
              <a:t> many phytoplankton for Number of resources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60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800" y="1219200"/>
            <a:ext cx="6172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8200" y="6324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Chesson</a:t>
            </a:r>
            <a:r>
              <a:rPr lang="en-US" dirty="0"/>
              <a:t> and Huntly 1997, American Naturalist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1" y="533400"/>
            <a:ext cx="61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Seasonality and Fluctuations not enough:  Need Trade-Offs! </a:t>
            </a:r>
          </a:p>
        </p:txBody>
      </p:sp>
    </p:spTree>
    <p:extLst>
      <p:ext uri="{BB962C8B-B14F-4D97-AF65-F5344CB8AC3E}">
        <p14:creationId xmlns:p14="http://schemas.microsoft.com/office/powerpoint/2010/main" val="2562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103887"/>
            <a:ext cx="51816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557328" y="-1565554"/>
            <a:ext cx="70171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Connell (1978): Intermediate Disturbance Hypothesis</a:t>
            </a:r>
          </a:p>
        </p:txBody>
      </p:sp>
      <p:pic>
        <p:nvPicPr>
          <p:cNvPr id="25602" name="Picture 2" descr="File:Treefall gap.jpg - Wikimedia Common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2209801"/>
            <a:ext cx="3200400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685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Connell 1978; Intermediate Disturbance Hypothesis </a:t>
            </a:r>
          </a:p>
        </p:txBody>
      </p:sp>
    </p:spTree>
    <p:extLst>
      <p:ext uri="{BB962C8B-B14F-4D97-AF65-F5344CB8AC3E}">
        <p14:creationId xmlns:p14="http://schemas.microsoft.com/office/powerpoint/2010/main" val="3695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1" y="990600"/>
            <a:ext cx="3686175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1200" y="4991101"/>
            <a:ext cx="4495800" cy="1376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228600"/>
            <a:ext cx="433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Disturbance not enough:  Need Trade-Offs! </a:t>
            </a:r>
          </a:p>
        </p:txBody>
      </p:sp>
    </p:spTree>
    <p:extLst>
      <p:ext uri="{BB962C8B-B14F-4D97-AF65-F5344CB8AC3E}">
        <p14:creationId xmlns:p14="http://schemas.microsoft.com/office/powerpoint/2010/main" val="2150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0727" y="155138"/>
            <a:ext cx="382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‘Storage’ Effect: Trade-offs in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690" y="762000"/>
            <a:ext cx="3804108" cy="283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8600" y="632460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Chesson</a:t>
            </a:r>
            <a:r>
              <a:rPr lang="en-US" dirty="0"/>
              <a:t> 2000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154" y="771525"/>
            <a:ext cx="3759199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20153" y="3138785"/>
            <a:ext cx="3861506" cy="92333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‘Store’ as Long-lived Seeds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Trade-offs in growth vs. seed longevity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3408" y="3600450"/>
            <a:ext cx="2794636" cy="2800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9351" y="5770602"/>
            <a:ext cx="3975704" cy="92333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‘Store’ as Long-lived adults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Trade-offs in reproduction vs. longevity</a:t>
            </a:r>
          </a:p>
        </p:txBody>
      </p:sp>
    </p:spTree>
    <p:extLst>
      <p:ext uri="{BB962C8B-B14F-4D97-AF65-F5344CB8AC3E}">
        <p14:creationId xmlns:p14="http://schemas.microsoft.com/office/powerpoint/2010/main" val="37911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1905000" y="6248400"/>
            <a:ext cx="28216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MacArthur and Wilson 1963</a:t>
            </a:r>
          </a:p>
        </p:txBody>
      </p:sp>
      <p:pic>
        <p:nvPicPr>
          <p:cNvPr id="135181" name="Picture 13" descr="Page 375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080" y="1149733"/>
            <a:ext cx="5458099" cy="3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2" name="Oval 14"/>
          <p:cNvSpPr>
            <a:spLocks noChangeArrowheads="1"/>
          </p:cNvSpPr>
          <p:nvPr/>
        </p:nvSpPr>
        <p:spPr bwMode="auto">
          <a:xfrm rot="20121542">
            <a:off x="2720517" y="2761909"/>
            <a:ext cx="2051960" cy="61615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 rot="21044161">
            <a:off x="4116391" y="1833740"/>
            <a:ext cx="1584318" cy="599722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5185" name="Picture 17" descr="ang-thong-archipela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581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398643" y="209326"/>
            <a:ext cx="712553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8000"/>
                </a:solidFill>
              </a:rPr>
              <a:t>The role of space</a:t>
            </a:r>
            <a:r>
              <a:rPr lang="en-US" sz="3200" b="1" dirty="0" smtClean="0">
                <a:solidFill>
                  <a:srgbClr val="008000"/>
                </a:solidFill>
              </a:rPr>
              <a:t>… Dispersal Limitation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2349" y="304801"/>
            <a:ext cx="584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Adding Space: </a:t>
            </a:r>
          </a:p>
          <a:p>
            <a:pPr algn="ctr"/>
            <a:r>
              <a:rPr lang="en-US" b="1" dirty="0"/>
              <a:t>Spatial processes influence Coexistence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metacommunity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369042"/>
            <a:ext cx="6160331" cy="4627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1" y="6229630"/>
            <a:ext cx="405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Habitat heterogeneity </a:t>
            </a:r>
            <a:r>
              <a:rPr lang="en-US" b="1" dirty="0">
                <a:sym typeface="Wingdings" panose="05000000000000000000" pitchFamily="2" charset="2"/>
              </a:rPr>
              <a:t> Species Sorting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98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Entangled Bank…"/>
          <p:cNvSpPr txBox="1">
            <a:spLocks noGrp="1"/>
          </p:cNvSpPr>
          <p:nvPr>
            <p:ph type="body" sz="half" idx="1"/>
          </p:nvPr>
        </p:nvSpPr>
        <p:spPr>
          <a:xfrm>
            <a:off x="1806432" y="1756975"/>
            <a:ext cx="8709168" cy="500955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Entangled Bank</a:t>
            </a:r>
          </a:p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“</a:t>
            </a:r>
            <a:r>
              <a:rPr sz="2531" dirty="0"/>
              <a:t>As the species of the same genus usually have</a:t>
            </a:r>
            <a:r>
              <a:rPr lang="en-US" sz="2531" dirty="0"/>
              <a:t>…</a:t>
            </a:r>
            <a:r>
              <a:rPr sz="2531" dirty="0"/>
              <a:t>much similarity in habits and constitution</a:t>
            </a:r>
            <a:r>
              <a:rPr lang="en-US" sz="2531" dirty="0"/>
              <a:t>…</a:t>
            </a:r>
            <a:r>
              <a:rPr sz="2531" dirty="0"/>
              <a:t>the struggle will generally be more severe between them, if they come into competition with each other, than between the species of distinct genera.”</a:t>
            </a:r>
          </a:p>
        </p:txBody>
      </p:sp>
      <p:pic>
        <p:nvPicPr>
          <p:cNvPr id="327" name="droppedImage.png" descr="droppedImage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00" y="5105400"/>
            <a:ext cx="1752600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1" y="152401"/>
            <a:ext cx="1320125" cy="17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95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1" y="838200"/>
            <a:ext cx="5855217" cy="469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6324600"/>
            <a:ext cx="23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Tilman</a:t>
            </a:r>
            <a:r>
              <a:rPr lang="en-US" dirty="0"/>
              <a:t> and </a:t>
            </a:r>
            <a:r>
              <a:rPr lang="en-US" dirty="0" err="1"/>
              <a:t>Pacala</a:t>
            </a:r>
            <a:r>
              <a:rPr lang="en-US" dirty="0"/>
              <a:t> 1993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38600" y="1524000"/>
            <a:ext cx="2895600" cy="281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753600">
            <a:off x="4604607" y="285521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Resource Supply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8401" y="223538"/>
            <a:ext cx="544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Many Species, 2 resources (with spatial heterogeneity) </a:t>
            </a:r>
          </a:p>
        </p:txBody>
      </p:sp>
    </p:spTree>
    <p:extLst>
      <p:ext uri="{BB962C8B-B14F-4D97-AF65-F5344CB8AC3E}">
        <p14:creationId xmlns:p14="http://schemas.microsoft.com/office/powerpoint/2010/main" val="181285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152401"/>
            <a:ext cx="913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Space and Time: Competition-Colonization Trade-Off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771" y="3352801"/>
            <a:ext cx="3962400" cy="322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801" y="914400"/>
            <a:ext cx="4724971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152401"/>
            <a:ext cx="913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Space and Time: Competition-Colonization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1447800"/>
            <a:ext cx="781929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914400"/>
            <a:ext cx="4641118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1" y="3429001"/>
            <a:ext cx="3710689" cy="3001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7600" y="1752600"/>
            <a:ext cx="2822424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33800" y="152400"/>
            <a:ext cx="4234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Other limiting factors: Enemies, Stress</a:t>
            </a:r>
          </a:p>
        </p:txBody>
      </p:sp>
    </p:spTree>
    <p:extLst>
      <p:ext uri="{BB962C8B-B14F-4D97-AF65-F5344CB8AC3E}">
        <p14:creationId xmlns:p14="http://schemas.microsoft.com/office/powerpoint/2010/main" val="207515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15907" y="2393992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549080" imgH="228600" progId="Equation.3">
                  <p:embed/>
                </p:oleObj>
              </mc:Choice>
              <mc:Fallback>
                <p:oleObj name="Equation" r:id="rId3" imgW="154908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907" y="2393992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303115" y="2500672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9923" y="501135"/>
            <a:ext cx="6784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Metacommunities</a:t>
            </a:r>
            <a:r>
              <a:rPr lang="en-US" sz="2800" b="1" dirty="0"/>
              <a:t>: The role of space</a:t>
            </a:r>
          </a:p>
          <a:p>
            <a:pPr algn="ctr"/>
            <a:r>
              <a:rPr lang="en-US" sz="2800" b="1" dirty="0"/>
              <a:t>(Heterogeneity, dispersal)</a:t>
            </a:r>
          </a:p>
        </p:txBody>
      </p:sp>
      <p:sp>
        <p:nvSpPr>
          <p:cNvPr id="14" name="Oval 13"/>
          <p:cNvSpPr/>
          <p:nvPr/>
        </p:nvSpPr>
        <p:spPr>
          <a:xfrm>
            <a:off x="6521265" y="2413042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98730" y="2393992"/>
            <a:ext cx="1219200" cy="1676400"/>
          </a:xfrm>
          <a:prstGeom prst="ellipse">
            <a:avLst/>
          </a:prstGeom>
          <a:solidFill>
            <a:srgbClr val="92D050">
              <a:alpha val="32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77687" y="2393992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43800" y="2308204"/>
            <a:ext cx="1219200" cy="1676400"/>
          </a:xfrm>
          <a:prstGeom prst="ellipse">
            <a:avLst/>
          </a:prstGeom>
          <a:solidFill>
            <a:srgbClr val="92D050">
              <a:alpha val="32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5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308" y="4180750"/>
            <a:ext cx="4791882" cy="19573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1786" y="251293"/>
            <a:ext cx="4958405" cy="12733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29683" y="6488668"/>
            <a:ext cx="342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Leibold et al. 2004, Ecology Letters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743" y="3439720"/>
            <a:ext cx="1707537" cy="2560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502" y="1668801"/>
            <a:ext cx="2353761" cy="1150599"/>
          </a:xfrm>
          <a:prstGeom prst="rect">
            <a:avLst/>
          </a:prstGeom>
        </p:spPr>
      </p:pic>
      <p:pic>
        <p:nvPicPr>
          <p:cNvPr id="6" name="Picture 16" descr="[jacket image]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2177" y="1925454"/>
            <a:ext cx="1347413" cy="21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249" y="1505423"/>
            <a:ext cx="4477800" cy="5239027"/>
          </a:xfrm>
          <a:prstGeom prst="rect">
            <a:avLst/>
          </a:prstGeom>
        </p:spPr>
      </p:pic>
      <p:pic>
        <p:nvPicPr>
          <p:cNvPr id="5" name="Picture 14" descr="k710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553" y="2115980"/>
            <a:ext cx="1335408" cy="206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370" y="261104"/>
            <a:ext cx="4481303" cy="65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5" y="516835"/>
            <a:ext cx="11522777" cy="49960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9401" y="5791200"/>
            <a:ext cx="33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Ovaskainen et al. 2019. </a:t>
            </a:r>
            <a:r>
              <a:rPr lang="en-US" dirty="0" err="1"/>
              <a:t>Ecography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9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6043" y="1792982"/>
            <a:ext cx="6346957" cy="4760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3048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Can we make a better </a:t>
            </a:r>
            <a:r>
              <a:rPr lang="en-US" sz="3200" b="1" dirty="0" err="1"/>
              <a:t>metacommunity</a:t>
            </a:r>
            <a:r>
              <a:rPr lang="en-US" sz="3200" b="1" dirty="0"/>
              <a:t> model? </a:t>
            </a:r>
          </a:p>
          <a:p>
            <a:r>
              <a:rPr lang="en-US" sz="3200" b="1" dirty="0"/>
              <a:t>For theory and data analyses?</a:t>
            </a:r>
          </a:p>
        </p:txBody>
      </p:sp>
    </p:spTree>
    <p:extLst>
      <p:ext uri="{BB962C8B-B14F-4D97-AF65-F5344CB8AC3E}">
        <p14:creationId xmlns:p14="http://schemas.microsoft.com/office/powerpoint/2010/main" val="5768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1081411"/>
            <a:ext cx="5562600" cy="5000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4099" y="6400800"/>
            <a:ext cx="368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Thompson et al. 2020 Ecology Letters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1" y="381000"/>
            <a:ext cx="315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Processes instead of Paradigms</a:t>
            </a:r>
          </a:p>
        </p:txBody>
      </p:sp>
    </p:spTree>
    <p:extLst>
      <p:ext uri="{BB962C8B-B14F-4D97-AF65-F5344CB8AC3E}">
        <p14:creationId xmlns:p14="http://schemas.microsoft.com/office/powerpoint/2010/main" val="15779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524000"/>
            <a:ext cx="5945448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0" y="312738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4 paradigms only represent a small amount of the possible space</a:t>
            </a:r>
          </a:p>
        </p:txBody>
      </p:sp>
    </p:spTree>
    <p:extLst>
      <p:ext uri="{BB962C8B-B14F-4D97-AF65-F5344CB8AC3E}">
        <p14:creationId xmlns:p14="http://schemas.microsoft.com/office/powerpoint/2010/main" val="96343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ounded Rectangle"/>
          <p:cNvSpPr/>
          <p:nvPr/>
        </p:nvSpPr>
        <p:spPr>
          <a:xfrm>
            <a:off x="1828801" y="2230542"/>
            <a:ext cx="6188273" cy="2786063"/>
          </a:xfrm>
          <a:prstGeom prst="roundRect">
            <a:avLst>
              <a:gd name="adj" fmla="val 4808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31" name="Lotka-Volterra…"/>
          <p:cNvSpPr txBox="1"/>
          <p:nvPr/>
        </p:nvSpPr>
        <p:spPr>
          <a:xfrm>
            <a:off x="1828800" y="636191"/>
            <a:ext cx="8877956" cy="9762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375" dirty="0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sz="3375" dirty="0" err="1">
                <a:latin typeface="Palatino"/>
                <a:ea typeface="Palatino"/>
                <a:cs typeface="Palatino"/>
                <a:sym typeface="Palatino"/>
              </a:rPr>
              <a:t>Lotka-Volterra</a:t>
            </a:r>
            <a:r>
              <a:rPr lang="en-US" sz="3375" dirty="0">
                <a:latin typeface="Palatino"/>
                <a:ea typeface="Palatino"/>
                <a:cs typeface="Palatino"/>
                <a:sym typeface="Palatino"/>
              </a:rPr>
              <a:t>: Interactions and Coexistence</a:t>
            </a:r>
            <a:endParaRPr sz="3375" dirty="0">
              <a:latin typeface="Palatino"/>
              <a:ea typeface="Palatino"/>
              <a:cs typeface="Palatino"/>
              <a:sym typeface="Palatino"/>
            </a:endParaRPr>
          </a:p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image.pdf" descr="image.pdf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2821630"/>
            <a:ext cx="2298947" cy="1464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9236808" y="3414129"/>
            <a:ext cx="1143001" cy="3003177"/>
            <a:chOff x="23618" y="-108058"/>
            <a:chExt cx="1625600" cy="4271185"/>
          </a:xfrm>
        </p:grpSpPr>
        <p:pic>
          <p:nvPicPr>
            <p:cNvPr id="333" name="droppedImage.png" descr="dropped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18" y="-108058"/>
              <a:ext cx="1625600" cy="427118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</p:pic>
        <p:sp>
          <p:nvSpPr>
            <p:cNvPr id="334" name="Alfred Lotka"/>
            <p:cNvSpPr txBox="1"/>
            <p:nvPr/>
          </p:nvSpPr>
          <p:spPr>
            <a:xfrm>
              <a:off x="219772" y="1791381"/>
              <a:ext cx="1233295" cy="3796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 defTabSz="584200">
                <a:defRPr b="0">
                  <a:solidFill>
                    <a:srgbClr val="FF6A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sz="1266" dirty="0">
                  <a:solidFill>
                    <a:schemeClr val="accent1"/>
                  </a:solidFill>
                </a:rPr>
                <a:t>Alfred </a:t>
              </a:r>
              <a:r>
                <a:rPr sz="1266" dirty="0" err="1">
                  <a:solidFill>
                    <a:schemeClr val="accent1"/>
                  </a:solidFill>
                </a:rPr>
                <a:t>Lotka</a:t>
              </a:r>
              <a:endParaRPr sz="1266" dirty="0">
                <a:solidFill>
                  <a:schemeClr val="accent1"/>
                </a:solidFill>
              </a:endParaRPr>
            </a:p>
          </p:txBody>
        </p:sp>
        <p:sp>
          <p:nvSpPr>
            <p:cNvPr id="335" name="Vito Volterra"/>
            <p:cNvSpPr txBox="1"/>
            <p:nvPr/>
          </p:nvSpPr>
          <p:spPr>
            <a:xfrm>
              <a:off x="337031" y="3783489"/>
              <a:ext cx="1282630" cy="3796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 defTabSz="584200">
                <a:defRPr b="0">
                  <a:solidFill>
                    <a:srgbClr val="FF6A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sz="1266" dirty="0">
                  <a:solidFill>
                    <a:schemeClr val="accent1"/>
                  </a:solidFill>
                </a:rPr>
                <a:t>Vito </a:t>
              </a:r>
              <a:r>
                <a:rPr sz="1266" dirty="0" err="1">
                  <a:solidFill>
                    <a:schemeClr val="accent1"/>
                  </a:solidFill>
                </a:rPr>
                <a:t>Volterra</a:t>
              </a:r>
              <a:endParaRPr sz="1266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37" name="droppedImage.png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4579435"/>
            <a:ext cx="1970360" cy="60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droppedImage.png" descr="dropped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371301"/>
            <a:ext cx="1850404" cy="52685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ounded Rectangle"/>
          <p:cNvSpPr/>
          <p:nvPr/>
        </p:nvSpPr>
        <p:spPr>
          <a:xfrm>
            <a:off x="2209801" y="2504210"/>
            <a:ext cx="2575917" cy="2121369"/>
          </a:xfrm>
          <a:prstGeom prst="roundRect">
            <a:avLst>
              <a:gd name="adj" fmla="val 7653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40" name="Rounded Rectangle"/>
          <p:cNvSpPr/>
          <p:nvPr/>
        </p:nvSpPr>
        <p:spPr>
          <a:xfrm>
            <a:off x="5444134" y="4286251"/>
            <a:ext cx="2419945" cy="1750219"/>
          </a:xfrm>
          <a:prstGeom prst="roundRect">
            <a:avLst>
              <a:gd name="adj" fmla="val 7653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41" name="Competition"/>
          <p:cNvSpPr txBox="1"/>
          <p:nvPr/>
        </p:nvSpPr>
        <p:spPr>
          <a:xfrm>
            <a:off x="2473832" y="2010667"/>
            <a:ext cx="1897636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000" b="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12"/>
              <a:t>Competition</a:t>
            </a:r>
          </a:p>
        </p:txBody>
      </p:sp>
      <p:sp>
        <p:nvSpPr>
          <p:cNvPr id="342" name="Predator-Prey"/>
          <p:cNvSpPr txBox="1"/>
          <p:nvPr/>
        </p:nvSpPr>
        <p:spPr>
          <a:xfrm>
            <a:off x="5603505" y="3792708"/>
            <a:ext cx="2106923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000" b="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12"/>
              <a:t>Predator-Prey</a:t>
            </a:r>
          </a:p>
        </p:txBody>
      </p:sp>
    </p:spTree>
    <p:extLst>
      <p:ext uri="{BB962C8B-B14F-4D97-AF65-F5344CB8AC3E}">
        <p14:creationId xmlns:p14="http://schemas.microsoft.com/office/powerpoint/2010/main" val="3897963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838201"/>
            <a:ext cx="5311264" cy="5890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8400" y="312738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4 paradigms only represent a small amount of the possible space</a:t>
            </a:r>
          </a:p>
        </p:txBody>
      </p:sp>
    </p:spTree>
    <p:extLst>
      <p:ext uri="{BB962C8B-B14F-4D97-AF65-F5344CB8AC3E}">
        <p14:creationId xmlns:p14="http://schemas.microsoft.com/office/powerpoint/2010/main" val="49158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1143000"/>
            <a:ext cx="7665829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200" y="457200"/>
            <a:ext cx="45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Other response variables: Ecosystem Function</a:t>
            </a:r>
          </a:p>
        </p:txBody>
      </p:sp>
    </p:spTree>
    <p:extLst>
      <p:ext uri="{BB962C8B-B14F-4D97-AF65-F5344CB8AC3E}">
        <p14:creationId xmlns:p14="http://schemas.microsoft.com/office/powerpoint/2010/main" val="3890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8800" y="152401"/>
            <a:ext cx="952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(c('shiny', '</a:t>
            </a:r>
            <a:r>
              <a:rPr lang="en-US" dirty="0" err="1"/>
              <a:t>shinyBS</a:t>
            </a:r>
            <a:r>
              <a:rPr lang="en-US" dirty="0"/>
              <a:t>', '</a:t>
            </a:r>
            <a:r>
              <a:rPr lang="en-US" dirty="0" err="1"/>
              <a:t>shinyWidgets</a:t>
            </a:r>
            <a:r>
              <a:rPr lang="en-US" dirty="0"/>
              <a:t>','</a:t>
            </a:r>
            <a:r>
              <a:rPr lang="en-US" dirty="0" err="1"/>
              <a:t>tidyverse</a:t>
            </a:r>
            <a:r>
              <a:rPr lang="en-US" dirty="0"/>
              <a:t>','</a:t>
            </a:r>
            <a:r>
              <a:rPr lang="en-US" dirty="0" err="1"/>
              <a:t>ggExtra</a:t>
            </a:r>
            <a:r>
              <a:rPr lang="en-US" dirty="0"/>
              <a:t>','</a:t>
            </a:r>
            <a:r>
              <a:rPr lang="en-US" dirty="0" err="1"/>
              <a:t>viridis</a:t>
            </a:r>
            <a:r>
              <a:rPr lang="en-US" dirty="0"/>
              <a:t>','</a:t>
            </a:r>
            <a:r>
              <a:rPr lang="en-US" dirty="0" err="1"/>
              <a:t>cowplot</a:t>
            </a:r>
            <a:r>
              <a:rPr lang="en-US" dirty="0"/>
              <a:t>'))</a:t>
            </a:r>
          </a:p>
          <a:p>
            <a:r>
              <a:rPr lang="en-US" dirty="0"/>
              <a:t>shiny::</a:t>
            </a:r>
            <a:r>
              <a:rPr lang="en-US" dirty="0" err="1"/>
              <a:t>runGitHub</a:t>
            </a:r>
            <a:r>
              <a:rPr lang="en-US" dirty="0"/>
              <a:t>("</a:t>
            </a:r>
            <a:r>
              <a:rPr lang="en-US" dirty="0" err="1"/>
              <a:t>plthompson</a:t>
            </a:r>
            <a:r>
              <a:rPr lang="en-US" dirty="0"/>
              <a:t>/</a:t>
            </a:r>
            <a:r>
              <a:rPr lang="en-US" dirty="0" err="1"/>
              <a:t>Meta_com_framework</a:t>
            </a:r>
            <a:r>
              <a:rPr lang="en-US" dirty="0"/>
              <a:t>", subdir = "</a:t>
            </a:r>
            <a:r>
              <a:rPr lang="en-US" dirty="0" err="1"/>
              <a:t>meta_com_shiny</a:t>
            </a:r>
            <a:r>
              <a:rPr lang="en-US" dirty="0"/>
              <a:t>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28" y="1524000"/>
            <a:ext cx="11370502" cy="42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otka-Volterra"/>
          <p:cNvSpPr txBox="1"/>
          <p:nvPr/>
        </p:nvSpPr>
        <p:spPr>
          <a:xfrm>
            <a:off x="1905000" y="152401"/>
            <a:ext cx="8534400" cy="59150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spcBef>
                <a:spcPts val="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 b="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375" dirty="0"/>
              <a:t> </a:t>
            </a:r>
            <a:r>
              <a:rPr sz="3375" dirty="0" err="1"/>
              <a:t>Lotka-Volterra</a:t>
            </a:r>
            <a:r>
              <a:rPr lang="en-US" sz="3375" dirty="0"/>
              <a:t> Competition and Coexistence </a:t>
            </a:r>
            <a:r>
              <a:rPr sz="3375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9186" y="5448740"/>
            <a:ext cx="8510215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Coexist when Intraspecific effects &gt; Interspecific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Priority effects when Intraspecific effects &lt; Interspecific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1519" y="1011048"/>
            <a:ext cx="5535306" cy="4170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2673" y="1011048"/>
            <a:ext cx="106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Highest Isocline wins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19401" y="2133600"/>
            <a:ext cx="53211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6771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0" y="457200"/>
            <a:ext cx="21336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500"/>
          <a:stretch/>
        </p:blipFill>
        <p:spPr>
          <a:xfrm>
            <a:off x="2057400" y="457201"/>
            <a:ext cx="43434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3901" y="334288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Gause</a:t>
            </a:r>
            <a:r>
              <a:rPr lang="en-US" dirty="0"/>
              <a:t> 1934</a:t>
            </a:r>
          </a:p>
        </p:txBody>
      </p:sp>
    </p:spTree>
    <p:extLst>
      <p:ext uri="{BB962C8B-B14F-4D97-AF65-F5344CB8AC3E}">
        <p14:creationId xmlns:p14="http://schemas.microsoft.com/office/powerpoint/2010/main" val="7575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ompetitive Exclusion Principle…"/>
          <p:cNvSpPr txBox="1">
            <a:spLocks noGrp="1"/>
          </p:cNvSpPr>
          <p:nvPr>
            <p:ph type="body" sz="half" idx="1"/>
          </p:nvPr>
        </p:nvSpPr>
        <p:spPr>
          <a:xfrm>
            <a:off x="2036764" y="2743201"/>
            <a:ext cx="8402637" cy="2080617"/>
          </a:xfrm>
          <a:prstGeom prst="rect">
            <a:avLst/>
          </a:prstGeom>
          <a:noFill/>
        </p:spPr>
        <p:txBody>
          <a:bodyPr>
            <a:normAutofit fontScale="85000" lnSpcReduction="10000"/>
          </a:bodyPr>
          <a:lstStyle/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r>
              <a:rPr dirty="0" smtClean="0"/>
              <a:t>“</a:t>
            </a:r>
            <a:r>
              <a:rPr dirty="0"/>
              <a:t>It may be stated </a:t>
            </a:r>
            <a:r>
              <a:rPr dirty="0" smtClean="0"/>
              <a:t>thus:</a:t>
            </a:r>
            <a:endParaRPr lang="en-US" dirty="0" smtClean="0"/>
          </a:p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endParaRPr lang="en-US" i="1" dirty="0" smtClean="0"/>
          </a:p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r>
              <a:rPr i="1" dirty="0" smtClean="0"/>
              <a:t>Complete </a:t>
            </a:r>
            <a:r>
              <a:rPr i="1" dirty="0"/>
              <a:t>competitors cannot coexist.</a:t>
            </a:r>
            <a:r>
              <a:rPr dirty="0"/>
              <a:t>”</a:t>
            </a:r>
          </a:p>
        </p:txBody>
      </p:sp>
      <p:sp>
        <p:nvSpPr>
          <p:cNvPr id="365" name="Hardin G (1960) The competitive exclusion principle. Science 131:1292-1297"/>
          <p:cNvSpPr txBox="1"/>
          <p:nvPr/>
        </p:nvSpPr>
        <p:spPr>
          <a:xfrm>
            <a:off x="2036763" y="762001"/>
            <a:ext cx="7474148" cy="8510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31" dirty="0"/>
              <a:t>Hardin G (1960) The competitive exclusion principle. Science </a:t>
            </a:r>
            <a:r>
              <a:rPr sz="2531" b="1" dirty="0"/>
              <a:t>131:</a:t>
            </a:r>
            <a:r>
              <a:rPr sz="2531" dirty="0"/>
              <a:t>1292-1297</a:t>
            </a:r>
          </a:p>
        </p:txBody>
      </p:sp>
    </p:spTree>
    <p:extLst>
      <p:ext uri="{BB962C8B-B14F-4D97-AF65-F5344CB8AC3E}">
        <p14:creationId xmlns:p14="http://schemas.microsoft.com/office/powerpoint/2010/main" val="1326967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Text Box 2"/>
          <p:cNvSpPr txBox="1">
            <a:spLocks noChangeArrowheads="1"/>
          </p:cNvSpPr>
          <p:nvPr/>
        </p:nvSpPr>
        <p:spPr bwMode="auto">
          <a:xfrm>
            <a:off x="3336925" y="1179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graphicFrame>
        <p:nvGraphicFramePr>
          <p:cNvPr id="965635" name="Object 3"/>
          <p:cNvGraphicFramePr>
            <a:graphicFrameLocks noChangeAspect="1"/>
          </p:cNvGraphicFramePr>
          <p:nvPr>
            <p:extLst/>
          </p:nvPr>
        </p:nvGraphicFramePr>
        <p:xfrm>
          <a:off x="2254377" y="1179513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49080" imgH="228600" progId="Equation.3">
                  <p:embed/>
                </p:oleObj>
              </mc:Choice>
              <mc:Fallback>
                <p:oleObj name="Equation" r:id="rId4" imgW="1549080" imgH="228600" progId="Equation.3">
                  <p:embed/>
                  <p:pic>
                    <p:nvPicPr>
                      <p:cNvPr id="965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377" y="1179513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1828801" y="2940265"/>
            <a:ext cx="533030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b="1" dirty="0" err="1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 err="1">
                <a:latin typeface="Arial" pitchFamily="34" charset="0"/>
                <a:ea typeface="MS PGothic" pitchFamily="34" charset="-128"/>
              </a:rPr>
              <a:t>t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current time step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t+1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next time step (t +1)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B=# Births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I=# of Immigrants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D=# Deaths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E=# Emigrants</a:t>
            </a:r>
          </a:p>
        </p:txBody>
      </p:sp>
      <p:sp>
        <p:nvSpPr>
          <p:cNvPr id="965637" name="Text Box 5"/>
          <p:cNvSpPr txBox="1">
            <a:spLocks noChangeArrowheads="1"/>
          </p:cNvSpPr>
          <p:nvPr/>
        </p:nvSpPr>
        <p:spPr bwMode="auto">
          <a:xfrm>
            <a:off x="3293933" y="417514"/>
            <a:ext cx="278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dirty="0">
                <a:latin typeface="Arial" pitchFamily="34" charset="0"/>
                <a:ea typeface="MS PGothic" pitchFamily="34" charset="-128"/>
              </a:rPr>
              <a:t>Back to Square 1:</a:t>
            </a:r>
          </a:p>
        </p:txBody>
      </p:sp>
      <p:sp>
        <p:nvSpPr>
          <p:cNvPr id="6" name="Rectangle 5"/>
          <p:cNvSpPr/>
          <p:nvPr/>
        </p:nvSpPr>
        <p:spPr>
          <a:xfrm>
            <a:off x="6074135" y="1362869"/>
            <a:ext cx="86995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2362200"/>
            <a:ext cx="914400" cy="555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3400" y="1216015"/>
            <a:ext cx="99060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562600" y="4171371"/>
            <a:ext cx="536375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Present</a:t>
            </a:r>
            <a:r>
              <a:rPr lang="en-US" sz="2800" b="1" dirty="0">
                <a:solidFill>
                  <a:srgbClr val="00B05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</a:t>
            </a:r>
            <a:r>
              <a:rPr lang="en-US" sz="2800" b="1" dirty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B&gt;D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Absent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B&lt;D</a:t>
            </a:r>
            <a:endParaRPr lang="en-US" sz="2800" b="1" dirty="0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Arial" pitchFamily="34" charset="0"/>
                <a:ea typeface="MS PGothic" pitchFamily="34" charset="-128"/>
              </a:rPr>
              <a:t>(in a closed population)</a:t>
            </a:r>
          </a:p>
        </p:txBody>
      </p:sp>
    </p:spTree>
    <p:extLst>
      <p:ext uri="{BB962C8B-B14F-4D97-AF65-F5344CB8AC3E}">
        <p14:creationId xmlns:p14="http://schemas.microsoft.com/office/powerpoint/2010/main" val="221084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build="allAtOnce"/>
      <p:bldP spid="6" grpId="0" animBg="1"/>
      <p:bldP spid="7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droppedImage.png" descr="droppedIm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2667000"/>
            <a:ext cx="5768578" cy="131266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“Traditional models of competition, which form the basis of much of current ecological thought and theory, are non-mechanistic.”"/>
          <p:cNvSpPr txBox="1"/>
          <p:nvPr/>
        </p:nvSpPr>
        <p:spPr>
          <a:xfrm>
            <a:off x="1881187" y="838200"/>
            <a:ext cx="8429626" cy="137037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584200"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 dirty="0"/>
              <a:t>“Traditional models of competition, which form the basis of much of current ecological thought and theory, are non-mechanistic.”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29400" y="586740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Tilman</a:t>
            </a:r>
            <a:r>
              <a:rPr lang="en-US" dirty="0"/>
              <a:t> 1982</a:t>
            </a:r>
          </a:p>
        </p:txBody>
      </p:sp>
    </p:spTree>
    <p:extLst>
      <p:ext uri="{BB962C8B-B14F-4D97-AF65-F5344CB8AC3E}">
        <p14:creationId xmlns:p14="http://schemas.microsoft.com/office/powerpoint/2010/main" val="3167655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Widescreen</PresentationFormat>
  <Paragraphs>217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MS PGothic</vt:lpstr>
      <vt:lpstr>Arial</vt:lpstr>
      <vt:lpstr>Calibri</vt:lpstr>
      <vt:lpstr>Calibri Light</vt:lpstr>
      <vt:lpstr>Futura</vt:lpstr>
      <vt:lpstr>Gill Sans</vt:lpstr>
      <vt:lpstr>Palatino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</cp:revision>
  <dcterms:created xsi:type="dcterms:W3CDTF">2023-01-09T03:09:03Z</dcterms:created>
  <dcterms:modified xsi:type="dcterms:W3CDTF">2023-01-09T03:09:30Z</dcterms:modified>
</cp:coreProperties>
</file>